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svg" ContentType="image/svg"/>
  <Override PartName="/ppt/media/image7.png" ContentType="image/png"/>
  <Override PartName="/ppt/media/image5.png" ContentType="image/png"/>
  <Override PartName="/ppt/media/image6.png" ContentType="image/png"/>
  <Override PartName="/ppt/media/image8.png" ContentType="image/png"/>
  <Override PartName="/ppt/media/image9.svg" ContentType="image/svg"/>
  <Override PartName="/ppt/media/image16.png" ContentType="image/png"/>
  <Override PartName="/ppt/media/image10.png" ContentType="image/png"/>
  <Override PartName="/ppt/media/image11.svg" ContentType="image/svg"/>
  <Override PartName="/ppt/media/image12.png" ContentType="image/png"/>
  <Override PartName="/ppt/media/image13.svg" ContentType="image/svg"/>
  <Override PartName="/ppt/media/image21.png" ContentType="image/png"/>
  <Override PartName="/ppt/media/image14.png" ContentType="image/png"/>
  <Override PartName="/ppt/media/image15.svg" ContentType="image/svg"/>
  <Override PartName="/ppt/media/image23.png" ContentType="image/png"/>
  <Override PartName="/ppt/media/image17.png" ContentType="image/png"/>
  <Override PartName="/ppt/media/image18.svg" ContentType="image/svg"/>
  <Override PartName="/ppt/media/image26.png" ContentType="image/png"/>
  <Override PartName="/ppt/media/image19.png" ContentType="image/png"/>
  <Override PartName="/ppt/media/image20.svg" ContentType="image/svg"/>
  <Override PartName="/ppt/media/image22.svg" ContentType="image/svg"/>
  <Override PartName="/ppt/media/image24.svg" ContentType="image/svg"/>
  <Override PartName="/ppt/media/image30.jpeg" ContentType="image/jpeg"/>
  <Override PartName="/ppt/media/image25.png" ContentType="image/png"/>
  <Override PartName="/ppt/media/image27.png" ContentType="image/png"/>
  <Override PartName="/ppt/media/image28.png" ContentType="image/png"/>
  <Override PartName="/ppt/media/image29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8288000" cy="10287000"/>
  <p:notesSz cx="10287000" cy="18288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presProps" Target="presProps.xml"/>
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перемещения страницы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&lt;верхний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dt" idx="3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5"/>
          <p:cNvSpPr>
            <a:spLocks noGrp="1"/>
          </p:cNvSpPr>
          <p:nvPr>
            <p:ph type="ft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6"/>
          <p:cNvSpPr>
            <a:spLocks noGrp="1"/>
          </p:cNvSpPr>
          <p:nvPr>
            <p:ph type="sldNum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888980B3-C7F1-4B8B-AD80-16C2E502DEB0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360" cy="360"/>
          </a:xfrm>
          <a:prstGeom prst="rect">
            <a:avLst/>
          </a:prstGeom>
          <a:ln w="0">
            <a:noFill/>
          </a:ln>
        </p:spPr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sldNum" idx="16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8B71E21-ED8C-4A64-A864-BEA44337D8E4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360" cy="360"/>
          </a:xfrm>
          <a:prstGeom prst="rect">
            <a:avLst/>
          </a:prstGeom>
          <a:ln w="0">
            <a:noFill/>
          </a:ln>
        </p:spPr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sldNum" idx="25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7FDD476-28F2-4A83-826E-9685FC5C46ED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360" cy="360"/>
          </a:xfrm>
          <a:prstGeom prst="rect">
            <a:avLst/>
          </a:prstGeom>
          <a:ln w="0">
            <a:noFill/>
          </a:ln>
        </p:spPr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sldNum" idx="17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AC61989-E288-4F15-A8CA-9D830FB87B67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360" cy="360"/>
          </a:xfrm>
          <a:prstGeom prst="rect">
            <a:avLst/>
          </a:prstGeom>
          <a:ln w="0">
            <a:noFill/>
          </a:ln>
        </p:spPr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sldNum" idx="18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6B32368-25C4-41A5-8444-0148C2716213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360" cy="360"/>
          </a:xfrm>
          <a:prstGeom prst="rect">
            <a:avLst/>
          </a:prstGeom>
          <a:ln w="0">
            <a:noFill/>
          </a:ln>
        </p:spPr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sldNum" idx="19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BA48D42-EDFD-4E2A-A430-861A76E1C85C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360" cy="360"/>
          </a:xfrm>
          <a:prstGeom prst="rect">
            <a:avLst/>
          </a:prstGeom>
          <a:ln w="0">
            <a:noFill/>
          </a:ln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sldNum" idx="20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802CEE3-8ADE-4B46-8B1D-D5438E4BC65E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360" cy="360"/>
          </a:xfrm>
          <a:prstGeom prst="rect">
            <a:avLst/>
          </a:prstGeom>
          <a:ln w="0">
            <a:noFill/>
          </a:ln>
        </p:spPr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sldNum" idx="21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766469F-AC0D-4742-B3BD-138E797B9776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360" cy="360"/>
          </a:xfrm>
          <a:prstGeom prst="rect">
            <a:avLst/>
          </a:prstGeom>
          <a:ln w="0">
            <a:noFill/>
          </a:ln>
        </p:spPr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sldNum" idx="22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1A8F187-7830-441B-9B46-29DA4437009D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360" cy="360"/>
          </a:xfrm>
          <a:prstGeom prst="rect">
            <a:avLst/>
          </a:prstGeom>
          <a:ln w="0">
            <a:noFill/>
          </a:ln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sldNum" idx="23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B0CB240-110B-4FD7-9A06-28F987BB0A00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360" cy="360"/>
          </a:xfrm>
          <a:prstGeom prst="rect">
            <a:avLst/>
          </a:prstGeom>
          <a:ln w="0">
            <a:noFill/>
          </a:ln>
        </p:spPr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sldNum" idx="24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420311E-EB35-4560-9BE2-E200EB162DC2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06414A5-911B-40BC-9371-00B7E20EAC74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ыч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FE9078C-201A-40E8-9090-7FAFDB530387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8732520" y="483480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5823D34C-744C-4105-AF15-EC75F2420C4F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sldNum" idx="2"/>
          </p:nvPr>
        </p:nvSpPr>
        <p:spPr>
          <a:xfrm>
            <a:off x="8732520" y="483480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21AC7645-3534-4EE8-B0E5-B8653338C016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sv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4.svg"/><Relationship Id="rId8" Type="http://schemas.openxmlformats.org/officeDocument/2006/relationships/image" Target="../media/image3.png"/><Relationship Id="rId9" Type="http://schemas.openxmlformats.org/officeDocument/2006/relationships/image" Target="../media/image4.svg"/><Relationship Id="rId10" Type="http://schemas.openxmlformats.org/officeDocument/2006/relationships/image" Target="../media/image30.jpeg"/><Relationship Id="rId11" Type="http://schemas.openxmlformats.org/officeDocument/2006/relationships/slideLayout" Target="../slideLayouts/slideLayout2.xml"/><Relationship Id="rId12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image" Target="../media/image4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.xml"/><Relationship Id="rId8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sv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Layout" Target="../slideLayouts/slideLayout2.xml"/><Relationship Id="rId8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svg"/><Relationship Id="rId3" Type="http://schemas.openxmlformats.org/officeDocument/2006/relationships/image" Target="../media/image8.png"/><Relationship Id="rId4" Type="http://schemas.openxmlformats.org/officeDocument/2006/relationships/image" Target="../media/image9.svg"/><Relationship Id="rId5" Type="http://schemas.openxmlformats.org/officeDocument/2006/relationships/image" Target="../media/image10.png"/><Relationship Id="rId6" Type="http://schemas.openxmlformats.org/officeDocument/2006/relationships/image" Target="../media/image11.svg"/><Relationship Id="rId7" Type="http://schemas.openxmlformats.org/officeDocument/2006/relationships/image" Target="../media/image10.png"/><Relationship Id="rId8" Type="http://schemas.openxmlformats.org/officeDocument/2006/relationships/image" Target="../media/image11.svg"/><Relationship Id="rId9" Type="http://schemas.openxmlformats.org/officeDocument/2006/relationships/image" Target="../media/image10.png"/><Relationship Id="rId10" Type="http://schemas.openxmlformats.org/officeDocument/2006/relationships/image" Target="../media/image11.svg"/><Relationship Id="rId11" Type="http://schemas.openxmlformats.org/officeDocument/2006/relationships/image" Target="../media/image8.png"/><Relationship Id="rId12" Type="http://schemas.openxmlformats.org/officeDocument/2006/relationships/image" Target="../media/image9.svg"/><Relationship Id="rId13" Type="http://schemas.openxmlformats.org/officeDocument/2006/relationships/image" Target="../media/image10.png"/><Relationship Id="rId14" Type="http://schemas.openxmlformats.org/officeDocument/2006/relationships/image" Target="../media/image11.svg"/><Relationship Id="rId15" Type="http://schemas.openxmlformats.org/officeDocument/2006/relationships/image" Target="../media/image10.png"/><Relationship Id="rId16" Type="http://schemas.openxmlformats.org/officeDocument/2006/relationships/image" Target="../media/image11.svg"/><Relationship Id="rId17" Type="http://schemas.openxmlformats.org/officeDocument/2006/relationships/image" Target="../media/image10.png"/><Relationship Id="rId18" Type="http://schemas.openxmlformats.org/officeDocument/2006/relationships/image" Target="../media/image11.svg"/><Relationship Id="rId19" Type="http://schemas.openxmlformats.org/officeDocument/2006/relationships/image" Target="../media/image12.png"/><Relationship Id="rId20" Type="http://schemas.openxmlformats.org/officeDocument/2006/relationships/image" Target="../media/image13.svg"/><Relationship Id="rId21" Type="http://schemas.openxmlformats.org/officeDocument/2006/relationships/image" Target="../media/image1.png"/><Relationship Id="rId22" Type="http://schemas.openxmlformats.org/officeDocument/2006/relationships/image" Target="../media/image14.png"/><Relationship Id="rId23" Type="http://schemas.openxmlformats.org/officeDocument/2006/relationships/image" Target="../media/image15.svg"/><Relationship Id="rId24" Type="http://schemas.openxmlformats.org/officeDocument/2006/relationships/slideLayout" Target="../slideLayouts/slideLayout2.xml"/><Relationship Id="rId25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sv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6.png"/><Relationship Id="rId6" Type="http://schemas.openxmlformats.org/officeDocument/2006/relationships/image" Target="../media/image16.png"/><Relationship Id="rId7" Type="http://schemas.openxmlformats.org/officeDocument/2006/relationships/slideLayout" Target="../slideLayouts/slideLayout2.xml"/><Relationship Id="rId8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svg"/><Relationship Id="rId3" Type="http://schemas.openxmlformats.org/officeDocument/2006/relationships/image" Target="../media/image19.png"/><Relationship Id="rId4" Type="http://schemas.openxmlformats.org/officeDocument/2006/relationships/image" Target="../media/image20.svg"/><Relationship Id="rId5" Type="http://schemas.openxmlformats.org/officeDocument/2006/relationships/image" Target="../media/image21.png"/><Relationship Id="rId6" Type="http://schemas.openxmlformats.org/officeDocument/2006/relationships/image" Target="../media/image22.svg"/><Relationship Id="rId7" Type="http://schemas.openxmlformats.org/officeDocument/2006/relationships/image" Target="../media/image23.png"/><Relationship Id="rId8" Type="http://schemas.openxmlformats.org/officeDocument/2006/relationships/image" Target="../media/image24.svg"/><Relationship Id="rId9" Type="http://schemas.openxmlformats.org/officeDocument/2006/relationships/image" Target="../media/image1.png"/><Relationship Id="rId10" Type="http://schemas.openxmlformats.org/officeDocument/2006/relationships/image" Target="../media/image25.png"/><Relationship Id="rId11" Type="http://schemas.openxmlformats.org/officeDocument/2006/relationships/slideLayout" Target="../slideLayouts/slideLayout2.xml"/><Relationship Id="rId1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svg"/><Relationship Id="rId3" Type="http://schemas.openxmlformats.org/officeDocument/2006/relationships/image" Target="../media/image19.png"/><Relationship Id="rId4" Type="http://schemas.openxmlformats.org/officeDocument/2006/relationships/image" Target="../media/image20.svg"/><Relationship Id="rId5" Type="http://schemas.openxmlformats.org/officeDocument/2006/relationships/image" Target="../media/image1.png"/><Relationship Id="rId6" Type="http://schemas.openxmlformats.org/officeDocument/2006/relationships/image" Target="../media/image26.png"/><Relationship Id="rId7" Type="http://schemas.openxmlformats.org/officeDocument/2006/relationships/image" Target="../media/image26.png"/><Relationship Id="rId8" Type="http://schemas.openxmlformats.org/officeDocument/2006/relationships/slideLayout" Target="../slideLayouts/slideLayout2.xml"/><Relationship Id="rId9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svg"/><Relationship Id="rId3" Type="http://schemas.openxmlformats.org/officeDocument/2006/relationships/image" Target="../media/image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slideLayout" Target="../slideLayouts/slideLayout2.xml"/><Relationship Id="rId7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sv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6.png"/><Relationship Id="rId6" Type="http://schemas.openxmlformats.org/officeDocument/2006/relationships/image" Target="../media/image29.png"/><Relationship Id="rId7" Type="http://schemas.openxmlformats.org/officeDocument/2006/relationships/slideLayout" Target="../slideLayouts/slideLayout2.xml"/><Relationship Id="rId8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White_pixel_logoFTC.png 1" descr="preencoded.png"/>
          <p:cNvPicPr/>
          <p:nvPr/>
        </p:nvPicPr>
        <p:blipFill>
          <a:blip r:embed="rId1"/>
          <a:stretch/>
        </p:blipFill>
        <p:spPr>
          <a:xfrm>
            <a:off x="686520" y="9117360"/>
            <a:ext cx="1542240" cy="551880"/>
          </a:xfrm>
          <a:prstGeom prst="rect">
            <a:avLst/>
          </a:prstGeom>
          <a:ln w="0">
            <a:noFill/>
          </a:ln>
        </p:spPr>
      </p:pic>
      <p:pic>
        <p:nvPicPr>
          <p:cNvPr id="15" name="Logo 1" descr="preencoded.png"/>
          <p:cNvPicPr/>
          <p:nvPr/>
        </p:nvPicPr>
        <p:blipFill>
          <a:blip r:embed="rId2"/>
          <a:stretch/>
        </p:blipFill>
        <p:spPr>
          <a:xfrm>
            <a:off x="9384840" y="1333440"/>
            <a:ext cx="8421480" cy="7428960"/>
          </a:xfrm>
          <a:prstGeom prst="rect">
            <a:avLst/>
          </a:prstGeom>
          <a:ln w="0">
            <a:noFill/>
          </a:ln>
        </p:spPr>
      </p:pic>
      <p:sp>
        <p:nvSpPr>
          <p:cNvPr id="16" name="Text 12"/>
          <p:cNvSpPr/>
          <p:nvPr/>
        </p:nvSpPr>
        <p:spPr>
          <a:xfrm>
            <a:off x="702000" y="2022840"/>
            <a:ext cx="8804520" cy="246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50000"/>
              </a:lnSpc>
              <a:tabLst>
                <a:tab algn="l" pos="0"/>
              </a:tabLst>
            </a:pPr>
            <a:r>
              <a:rPr b="1" lang="ru-RU" sz="4000" spc="-1" strike="noStrike">
                <a:solidFill>
                  <a:srgbClr val="ffffff"/>
                </a:solidFill>
                <a:latin typeface="Calibri"/>
                <a:ea typeface="Nunito Bold"/>
              </a:rPr>
              <a:t>Создание модели - ассистента для первичного анализа МРТ груди при диагностике рака молочной железы</a:t>
            </a:r>
            <a:endParaRPr b="0" lang="ru-RU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PlaceHolder 1"/>
          <p:cNvSpPr>
            <a:spLocks noGrp="1"/>
          </p:cNvSpPr>
          <p:nvPr>
            <p:ph type="sldNum" idx="6"/>
          </p:nvPr>
        </p:nvSpPr>
        <p:spPr>
          <a:xfrm>
            <a:off x="1755648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6EB4C79B-0820-4853-B5E0-837634F8DDAD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8" name="TextBox 1"/>
          <p:cNvSpPr/>
          <p:nvPr/>
        </p:nvSpPr>
        <p:spPr>
          <a:xfrm>
            <a:off x="686520" y="6608880"/>
            <a:ext cx="9178560" cy="172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12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chemeClr val="lt1"/>
                </a:solidFill>
                <a:latin typeface="Calibri"/>
                <a:ea typeface="Calibri"/>
              </a:rPr>
              <a:t>Работу выполнил</a:t>
            </a:r>
            <a:r>
              <a:rPr b="1" lang="en-US" sz="2400" spc="-1" strike="noStrike">
                <a:solidFill>
                  <a:schemeClr val="lt1"/>
                </a:solidFill>
                <a:latin typeface="Calibri"/>
                <a:ea typeface="Calibri"/>
              </a:rPr>
              <a:t>: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chemeClr val="lt1"/>
                </a:solidFill>
                <a:latin typeface="Calibri"/>
                <a:ea typeface="Calibri"/>
              </a:rPr>
              <a:t>Студент 4 курса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chemeClr val="lt1"/>
                </a:solidFill>
                <a:latin typeface="Calibri"/>
                <a:ea typeface="Calibri"/>
              </a:rPr>
              <a:t>Группы ИСП-22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chemeClr val="lt1"/>
                </a:solidFill>
                <a:latin typeface="Calibri"/>
                <a:ea typeface="Calibri"/>
              </a:rPr>
              <a:t>Бурлаков Даниил                                                         2025г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Рисунок 15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9069120" y="1962000"/>
            <a:ext cx="8581320" cy="6361920"/>
          </a:xfrm>
          <a:prstGeom prst="rect">
            <a:avLst/>
          </a:prstGeom>
          <a:ln w="0">
            <a:noFill/>
          </a:ln>
        </p:spPr>
      </p:pic>
      <p:sp>
        <p:nvSpPr>
          <p:cNvPr id="98" name="default_name 4"/>
          <p:cNvSpPr/>
          <p:nvPr/>
        </p:nvSpPr>
        <p:spPr>
          <a:xfrm>
            <a:off x="714240" y="714240"/>
            <a:ext cx="5642280" cy="81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1" lang="ru-RU" sz="5400" spc="-1" strike="noStrike">
                <a:solidFill>
                  <a:srgbClr val="ffffff"/>
                </a:solidFill>
                <a:latin typeface="Calibri"/>
                <a:ea typeface="DejaVu Sans"/>
              </a:rPr>
              <a:t>Перспективы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sldNum" idx="15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FB41AF13-26F5-4F28-B970-18250AE09A2A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100" name="Рисунок 3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55000" y="2052720"/>
            <a:ext cx="7202160" cy="1744920"/>
          </a:xfrm>
          <a:prstGeom prst="rect">
            <a:avLst/>
          </a:prstGeom>
          <a:ln w="0">
            <a:noFill/>
          </a:ln>
          <a:effectLst>
            <a:outerShdw algn="tl" blurRad="317520" dir="2700000" dist="126260" rotWithShape="0">
              <a:srgbClr val="000000">
                <a:alpha val="40000"/>
              </a:srgbClr>
            </a:outerShdw>
          </a:effectLst>
        </p:spPr>
      </p:pic>
      <p:sp>
        <p:nvSpPr>
          <p:cNvPr id="101" name="Text 3"/>
          <p:cNvSpPr/>
          <p:nvPr/>
        </p:nvSpPr>
        <p:spPr>
          <a:xfrm>
            <a:off x="1047600" y="2295360"/>
            <a:ext cx="7660080" cy="545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3600" spc="-1" strike="noStrike">
              <a:solidFill>
                <a:schemeClr val="dk1"/>
              </a:solidFill>
              <a:latin typeface="Calibri"/>
              <a:ea typeface="DejaVu Sans"/>
            </a:endParaRPr>
          </a:p>
        </p:txBody>
      </p:sp>
      <p:pic>
        <p:nvPicPr>
          <p:cNvPr id="102" name="White_pixel_logoFTC.png 4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sp>
        <p:nvSpPr>
          <p:cNvPr id="103" name="TextBox 2"/>
          <p:cNvSpPr/>
          <p:nvPr/>
        </p:nvSpPr>
        <p:spPr>
          <a:xfrm>
            <a:off x="1215360" y="2386800"/>
            <a:ext cx="6340680" cy="5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3200" spc="-1" strike="noStrike">
                <a:solidFill>
                  <a:schemeClr val="dk1"/>
                </a:solidFill>
                <a:latin typeface="Calibri"/>
                <a:ea typeface="DejaVu Sans"/>
              </a:rPr>
              <a:t>Улучшение точности модели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4" name="Рисунок 6" descr=""/>
          <p:cNvPicPr/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/>
        </p:blipFill>
        <p:spPr>
          <a:xfrm>
            <a:off x="855000" y="4262760"/>
            <a:ext cx="7202160" cy="1744920"/>
          </a:xfrm>
          <a:prstGeom prst="rect">
            <a:avLst/>
          </a:prstGeom>
          <a:ln w="0">
            <a:noFill/>
          </a:ln>
          <a:effectLst>
            <a:outerShdw algn="tl" blurRad="317520" dir="2700000" dist="126260" rotWithShape="0">
              <a:srgbClr val="000000">
                <a:alpha val="40000"/>
              </a:srgbClr>
            </a:outerShdw>
          </a:effectLst>
        </p:spPr>
      </p:pic>
      <p:sp>
        <p:nvSpPr>
          <p:cNvPr id="105" name="TextBox 4"/>
          <p:cNvSpPr/>
          <p:nvPr/>
        </p:nvSpPr>
        <p:spPr>
          <a:xfrm>
            <a:off x="1215360" y="4843080"/>
            <a:ext cx="6508440" cy="5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3200" spc="-1" strike="noStrike">
                <a:solidFill>
                  <a:schemeClr val="dk1"/>
                </a:solidFill>
                <a:latin typeface="Calibri"/>
                <a:ea typeface="DejaVu Sans"/>
              </a:rPr>
              <a:t>Мульти классовая классификация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6" name="Рисунок 7" descr=""/>
          <p:cNvPicPr/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/>
        </p:blipFill>
        <p:spPr>
          <a:xfrm>
            <a:off x="855000" y="6496920"/>
            <a:ext cx="7202160" cy="1744920"/>
          </a:xfrm>
          <a:prstGeom prst="rect">
            <a:avLst/>
          </a:prstGeom>
          <a:ln w="0">
            <a:noFill/>
          </a:ln>
          <a:effectLst>
            <a:outerShdw algn="tl" blurRad="317520" dir="2700000" dist="126260" rotWithShape="0">
              <a:srgbClr val="000000">
                <a:alpha val="40000"/>
              </a:srgbClr>
            </a:outerShdw>
          </a:effectLst>
        </p:spPr>
      </p:pic>
      <p:sp>
        <p:nvSpPr>
          <p:cNvPr id="107" name="TextBox 5"/>
          <p:cNvSpPr/>
          <p:nvPr/>
        </p:nvSpPr>
        <p:spPr>
          <a:xfrm>
            <a:off x="1215360" y="6999840"/>
            <a:ext cx="5940720" cy="5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3200" spc="-1" strike="noStrike">
                <a:solidFill>
                  <a:schemeClr val="dk1"/>
                </a:solidFill>
                <a:latin typeface="Calibri"/>
                <a:ea typeface="DejaVu Sans"/>
              </a:rPr>
              <a:t>Веб-интерфейс и интеграция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8" name="Стрелка: вправо 1"/>
          <p:cNvSpPr/>
          <p:nvPr/>
        </p:nvSpPr>
        <p:spPr>
          <a:xfrm rot="5400000">
            <a:off x="3764880" y="5945760"/>
            <a:ext cx="843480" cy="7048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>
              <a:lumMod val="95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109" name="Стрелка: вправо 2"/>
          <p:cNvSpPr/>
          <p:nvPr/>
        </p:nvSpPr>
        <p:spPr>
          <a:xfrm rot="5400000">
            <a:off x="3764880" y="3733200"/>
            <a:ext cx="843480" cy="7048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pic>
        <p:nvPicPr>
          <p:cNvPr id="110" name="Picture 1" descr="Picture background"/>
          <p:cNvPicPr/>
          <p:nvPr/>
        </p:nvPicPr>
        <p:blipFill>
          <a:blip r:embed="rId10"/>
          <a:stretch/>
        </p:blipFill>
        <p:spPr>
          <a:xfrm>
            <a:off x="9069120" y="2518560"/>
            <a:ext cx="8670960" cy="5065560"/>
          </a:xfrm>
          <a:prstGeom prst="rect">
            <a:avLst/>
          </a:prstGeom>
          <a:ln w="0">
            <a:noFill/>
          </a:ln>
          <a:effectLst>
            <a:softEdge rad="57168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efault_name 1"/>
          <p:cNvSpPr/>
          <p:nvPr/>
        </p:nvSpPr>
        <p:spPr>
          <a:xfrm>
            <a:off x="714240" y="714240"/>
            <a:ext cx="5642280" cy="81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ffffff"/>
                </a:solidFill>
                <a:latin typeface="Nunito ExtraBold"/>
                <a:ea typeface="Nunito ExtraBold"/>
              </a:rPr>
              <a:t>Проблема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1"/>
          <p:cNvSpPr>
            <a:spLocks noGrp="1"/>
          </p:cNvSpPr>
          <p:nvPr>
            <p:ph type="sldNum" idx="7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3AAAC401-32A3-4BBB-A8F3-2D52E4F5D562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21" name="White_pixel_logoFTC.png 2" descr="preencoded.png"/>
          <p:cNvPicPr/>
          <p:nvPr/>
        </p:nvPicPr>
        <p:blipFill>
          <a:blip r:embed="rId1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pic>
        <p:nvPicPr>
          <p:cNvPr id="22" name="Рисунок 1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932508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r="2700000" dist="100805" rotWithShape="0">
              <a:srgbClr val="000000">
                <a:alpha val="40000"/>
              </a:srgbClr>
            </a:outerShdw>
          </a:effectLst>
        </p:spPr>
      </p:pic>
      <p:pic>
        <p:nvPicPr>
          <p:cNvPr id="23" name="Рисунок 2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71424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r="2700000" dist="100805" rotWithShape="0">
              <a:srgbClr val="000000">
                <a:alpha val="40000"/>
              </a:srgbClr>
            </a:outerShdw>
          </a:effectLst>
        </p:spPr>
      </p:pic>
      <p:sp>
        <p:nvSpPr>
          <p:cNvPr id="24" name="Text 13"/>
          <p:cNvSpPr/>
          <p:nvPr/>
        </p:nvSpPr>
        <p:spPr>
          <a:xfrm>
            <a:off x="1048680" y="2228760"/>
            <a:ext cx="7066800" cy="533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Диагностика рака молочной железы: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2 млн новых случаев ежегодно в мире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Поздняя диагностика → низкая выживаемость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МРТ-анализ: сложный, долгий, субъективный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endParaRPr b="0" lang="ru-RU" sz="12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Текущие проблемы: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Врачи тратят 10-15 минут на 1 снимок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Человеческий фактор в оценке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Нехватка специалистов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5" name="" descr=""/>
          <p:cNvPicPr/>
          <p:nvPr/>
        </p:nvPicPr>
        <p:blipFill>
          <a:blip r:embed="rId6"/>
          <a:stretch/>
        </p:blipFill>
        <p:spPr>
          <a:xfrm>
            <a:off x="9686520" y="2019240"/>
            <a:ext cx="7362720" cy="6378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11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932508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r="2700000" dist="100805" rotWithShape="0">
              <a:srgbClr val="000000">
                <a:alpha val="40000"/>
              </a:srgbClr>
            </a:outerShdw>
          </a:effectLst>
        </p:spPr>
      </p:pic>
      <p:pic>
        <p:nvPicPr>
          <p:cNvPr id="27" name="Рисунок 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1424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r="2700000" dist="100805" rotWithShape="0">
              <a:srgbClr val="000000">
                <a:alpha val="40000"/>
              </a:srgbClr>
            </a:outerShdw>
          </a:effectLst>
        </p:spPr>
      </p:pic>
      <p:pic>
        <p:nvPicPr>
          <p:cNvPr id="28" name="Black_pixel_logoFTC.png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sp>
        <p:nvSpPr>
          <p:cNvPr id="29" name="default_name"/>
          <p:cNvSpPr/>
          <p:nvPr/>
        </p:nvSpPr>
        <p:spPr>
          <a:xfrm>
            <a:off x="714240" y="714240"/>
            <a:ext cx="6756840" cy="81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000000"/>
                </a:solidFill>
                <a:latin typeface="Nunito ExtraBold"/>
                <a:ea typeface="Nunito ExtraBold"/>
              </a:rPr>
              <a:t>Цель и задачи</a:t>
            </a:r>
            <a:endParaRPr b="0" lang="ru-R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Text 1"/>
          <p:cNvSpPr/>
          <p:nvPr/>
        </p:nvSpPr>
        <p:spPr>
          <a:xfrm>
            <a:off x="1434960" y="2560680"/>
            <a:ext cx="6680520" cy="500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Цель: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Разработка системы автоматизированного анализа МРТ-изображений груди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Задачи: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Сбор и подготовка данных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Построение модели классификации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Обучение и тестирование модели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Создание интерфейса для использования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1"/>
          <p:cNvSpPr>
            <a:spLocks noGrp="1"/>
          </p:cNvSpPr>
          <p:nvPr>
            <p:ph type="sldNum" idx="8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A310D8CA-334F-4D4A-96C2-FCA9D07DDD76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32" name="" descr=""/>
          <p:cNvPicPr/>
          <p:nvPr/>
        </p:nvPicPr>
        <p:blipFill>
          <a:blip r:embed="rId6"/>
          <a:stretch/>
        </p:blipFill>
        <p:spPr>
          <a:xfrm>
            <a:off x="10064520" y="2127240"/>
            <a:ext cx="7016400" cy="6408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Рисунок 105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2005920" y="3228480"/>
            <a:ext cx="14628960" cy="2418480"/>
          </a:xfrm>
          <a:prstGeom prst="rect">
            <a:avLst/>
          </a:prstGeom>
          <a:ln w="0">
            <a:noFill/>
          </a:ln>
        </p:spPr>
      </p:pic>
      <p:pic>
        <p:nvPicPr>
          <p:cNvPr id="34" name="Рисунок 74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2005920" y="4618080"/>
            <a:ext cx="14248800" cy="2418480"/>
          </a:xfrm>
          <a:prstGeom prst="rect">
            <a:avLst/>
          </a:prstGeom>
          <a:ln w="0">
            <a:noFill/>
          </a:ln>
        </p:spPr>
      </p:pic>
      <p:pic>
        <p:nvPicPr>
          <p:cNvPr id="35" name="Рисунок 118" descr="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13972680" y="4723200"/>
            <a:ext cx="3599640" cy="1780560"/>
          </a:xfrm>
          <a:prstGeom prst="rect">
            <a:avLst/>
          </a:prstGeom>
          <a:ln w="0">
            <a:noFill/>
          </a:ln>
        </p:spPr>
      </p:pic>
      <p:sp>
        <p:nvSpPr>
          <p:cNvPr id="36" name="TextBox 119"/>
          <p:cNvSpPr/>
          <p:nvPr/>
        </p:nvSpPr>
        <p:spPr>
          <a:xfrm>
            <a:off x="14158080" y="4874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6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TextBox 120"/>
          <p:cNvSpPr/>
          <p:nvPr/>
        </p:nvSpPr>
        <p:spPr>
          <a:xfrm>
            <a:off x="14493960" y="5296320"/>
            <a:ext cx="260136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Тестирование и 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валидация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8" name="Рисунок 121" descr=""/>
          <p:cNvPicPr/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/>
        </p:blipFill>
        <p:spPr>
          <a:xfrm>
            <a:off x="7299360" y="4718160"/>
            <a:ext cx="3599640" cy="1780560"/>
          </a:xfrm>
          <a:prstGeom prst="rect">
            <a:avLst/>
          </a:prstGeom>
          <a:ln w="0">
            <a:noFill/>
          </a:ln>
        </p:spPr>
      </p:pic>
      <p:sp>
        <p:nvSpPr>
          <p:cNvPr id="39" name="TextBox 122"/>
          <p:cNvSpPr/>
          <p:nvPr/>
        </p:nvSpPr>
        <p:spPr>
          <a:xfrm>
            <a:off x="7484760" y="486972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5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TextBox 123"/>
          <p:cNvSpPr/>
          <p:nvPr/>
        </p:nvSpPr>
        <p:spPr>
          <a:xfrm>
            <a:off x="7669800" y="5291280"/>
            <a:ext cx="290016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Обучение модели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 </a:t>
            </a: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(27 эпох, 7 часов)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1" name="Рисунок 124" descr=""/>
          <p:cNvPicPr/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/>
        </p:blipFill>
        <p:spPr>
          <a:xfrm>
            <a:off x="710280" y="4723200"/>
            <a:ext cx="3599640" cy="1780560"/>
          </a:xfrm>
          <a:prstGeom prst="rect">
            <a:avLst/>
          </a:prstGeom>
          <a:ln w="0">
            <a:noFill/>
          </a:ln>
        </p:spPr>
      </p:pic>
      <p:sp>
        <p:nvSpPr>
          <p:cNvPr id="42" name="TextBox 125"/>
          <p:cNvSpPr/>
          <p:nvPr/>
        </p:nvSpPr>
        <p:spPr>
          <a:xfrm>
            <a:off x="896040" y="4874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4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" name="TextBox 126"/>
          <p:cNvSpPr/>
          <p:nvPr/>
        </p:nvSpPr>
        <p:spPr>
          <a:xfrm>
            <a:off x="974160" y="5296320"/>
            <a:ext cx="311652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Разработка модели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Архитектура CNN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4" name="Рисунок 106" descr=""/>
          <p:cNvPicPr/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/>
        </p:blipFill>
        <p:spPr>
          <a:xfrm>
            <a:off x="2453040" y="1665720"/>
            <a:ext cx="14628960" cy="2418480"/>
          </a:xfrm>
          <a:prstGeom prst="rect">
            <a:avLst/>
          </a:prstGeom>
          <a:ln w="0">
            <a:noFill/>
          </a:ln>
        </p:spPr>
      </p:pic>
      <p:pic>
        <p:nvPicPr>
          <p:cNvPr id="45" name="Рисунок 115" descr=""/>
          <p:cNvPicPr/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/>
        </p:blipFill>
        <p:spPr>
          <a:xfrm>
            <a:off x="13972680" y="1770840"/>
            <a:ext cx="3599640" cy="1976760"/>
          </a:xfrm>
          <a:prstGeom prst="rect">
            <a:avLst/>
          </a:prstGeom>
          <a:ln w="0">
            <a:noFill/>
          </a:ln>
        </p:spPr>
      </p:pic>
      <p:sp>
        <p:nvSpPr>
          <p:cNvPr id="46" name="TextBox 116"/>
          <p:cNvSpPr/>
          <p:nvPr/>
        </p:nvSpPr>
        <p:spPr>
          <a:xfrm>
            <a:off x="14158080" y="1922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3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TextBox 117"/>
          <p:cNvSpPr/>
          <p:nvPr/>
        </p:nvSpPr>
        <p:spPr>
          <a:xfrm>
            <a:off x="14314680" y="2278440"/>
            <a:ext cx="3258000" cy="137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Предобработка 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(Нормализация, ауг-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ментация)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8" name="Рисунок 112" descr=""/>
          <p:cNvPicPr/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/>
        </p:blipFill>
        <p:spPr>
          <a:xfrm>
            <a:off x="7347240" y="1766160"/>
            <a:ext cx="3599640" cy="1780560"/>
          </a:xfrm>
          <a:prstGeom prst="rect">
            <a:avLst/>
          </a:prstGeom>
          <a:ln w="0">
            <a:noFill/>
          </a:ln>
        </p:spPr>
      </p:pic>
      <p:sp>
        <p:nvSpPr>
          <p:cNvPr id="49" name="TextBox 113"/>
          <p:cNvSpPr/>
          <p:nvPr/>
        </p:nvSpPr>
        <p:spPr>
          <a:xfrm>
            <a:off x="7533000" y="191736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2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TextBox 114"/>
          <p:cNvSpPr/>
          <p:nvPr/>
        </p:nvSpPr>
        <p:spPr>
          <a:xfrm>
            <a:off x="7760520" y="2372760"/>
            <a:ext cx="294588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Сбор данных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(Kaggle 1440 фото)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1" name="Рисунок 108" descr=""/>
          <p:cNvPicPr/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/>
        </p:blipFill>
        <p:spPr>
          <a:xfrm>
            <a:off x="714960" y="1770840"/>
            <a:ext cx="3599640" cy="1780560"/>
          </a:xfrm>
          <a:prstGeom prst="rect">
            <a:avLst/>
          </a:prstGeom>
          <a:ln w="0">
            <a:noFill/>
          </a:ln>
        </p:spPr>
      </p:pic>
      <p:pic>
        <p:nvPicPr>
          <p:cNvPr id="52" name="Рисунок 76" descr=""/>
          <p:cNvPicPr/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/>
        </p:blipFill>
        <p:spPr>
          <a:xfrm>
            <a:off x="11987280" y="5179680"/>
            <a:ext cx="4647600" cy="3666240"/>
          </a:xfrm>
          <a:prstGeom prst="rect">
            <a:avLst/>
          </a:prstGeom>
          <a:ln w="0">
            <a:noFill/>
          </a:ln>
        </p:spPr>
      </p:pic>
      <p:sp>
        <p:nvSpPr>
          <p:cNvPr id="53" name="default_name"/>
          <p:cNvSpPr/>
          <p:nvPr/>
        </p:nvSpPr>
        <p:spPr>
          <a:xfrm>
            <a:off x="714240" y="714240"/>
            <a:ext cx="5642280" cy="81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ffffff"/>
                </a:solidFill>
                <a:latin typeface="Nunito ExtraBold"/>
                <a:ea typeface="Nunito ExtraBold"/>
              </a:rPr>
              <a:t>Этапы работы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sldNum" idx="9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A8E6BC60-CC46-4D75-AD2E-13C4176E7DF3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55" name="White_pixel_logoFTC.png" descr="preencoded.png"/>
          <p:cNvPicPr/>
          <p:nvPr/>
        </p:nvPicPr>
        <p:blipFill>
          <a:blip r:embed="rId21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pic>
        <p:nvPicPr>
          <p:cNvPr id="56" name="Рисунок 78" descr=""/>
          <p:cNvPicPr/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/>
        </p:blipFill>
        <p:spPr>
          <a:xfrm>
            <a:off x="8517240" y="7224840"/>
            <a:ext cx="3599640" cy="1780560"/>
          </a:xfrm>
          <a:prstGeom prst="rect">
            <a:avLst/>
          </a:prstGeom>
          <a:ln w="0">
            <a:noFill/>
          </a:ln>
        </p:spPr>
      </p:pic>
      <p:sp>
        <p:nvSpPr>
          <p:cNvPr id="57" name="TextBox 91"/>
          <p:cNvSpPr/>
          <p:nvPr/>
        </p:nvSpPr>
        <p:spPr>
          <a:xfrm>
            <a:off x="900720" y="1922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1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TextBox 127"/>
          <p:cNvSpPr/>
          <p:nvPr/>
        </p:nvSpPr>
        <p:spPr>
          <a:xfrm>
            <a:off x="8700840" y="73836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7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" name="TextBox 128"/>
          <p:cNvSpPr/>
          <p:nvPr/>
        </p:nvSpPr>
        <p:spPr>
          <a:xfrm>
            <a:off x="8802720" y="7805520"/>
            <a:ext cx="306900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Создание базового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интерфейса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TextBox 3"/>
          <p:cNvSpPr/>
          <p:nvPr/>
        </p:nvSpPr>
        <p:spPr>
          <a:xfrm>
            <a:off x="907560" y="2376360"/>
            <a:ext cx="321192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Анализ предметной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области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Рисунок 23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932508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r="2700000" dist="100805" rotWithShape="0">
              <a:srgbClr val="000000">
                <a:alpha val="40000"/>
              </a:srgbClr>
            </a:outerShdw>
          </a:effectLst>
        </p:spPr>
      </p:pic>
      <p:pic>
        <p:nvPicPr>
          <p:cNvPr id="62" name="Рисунок 24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1424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r="2700000" dist="100805" rotWithShape="0">
              <a:srgbClr val="000000">
                <a:alpha val="40000"/>
              </a:srgbClr>
            </a:outerShdw>
          </a:effectLst>
        </p:spPr>
      </p:pic>
      <p:pic>
        <p:nvPicPr>
          <p:cNvPr id="63" name="Black_pixel_logoFTC.png 1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sp>
        <p:nvSpPr>
          <p:cNvPr id="64" name="default_name 2"/>
          <p:cNvSpPr/>
          <p:nvPr/>
        </p:nvSpPr>
        <p:spPr>
          <a:xfrm>
            <a:off x="714240" y="714240"/>
            <a:ext cx="12558600" cy="81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000000"/>
                </a:solidFill>
                <a:latin typeface="Nunito ExtraBold"/>
                <a:ea typeface="Nunito ExtraBold"/>
              </a:rPr>
              <a:t>Анализ предметной области</a:t>
            </a:r>
            <a:endParaRPr b="0" lang="ru-R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Text 14"/>
          <p:cNvSpPr/>
          <p:nvPr/>
        </p:nvSpPr>
        <p:spPr>
          <a:xfrm>
            <a:off x="1434960" y="2560680"/>
            <a:ext cx="6680520" cy="500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Используемые технологии: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Python + TensorFlow/Keras для ИИ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OpenCV для обработки изображений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Kaggle как источник данных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Методология: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Сверточные нейронные сети (CNN)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Transfer Learning подход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Бинарная классификация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1"/>
          <p:cNvSpPr>
            <a:spLocks noGrp="1"/>
          </p:cNvSpPr>
          <p:nvPr>
            <p:ph type="sldNum" idx="10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8BDADB5C-5241-4996-9F4D-0967EBBE70FC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67" name="" descr=""/>
          <p:cNvPicPr/>
          <p:nvPr/>
        </p:nvPicPr>
        <p:blipFill>
          <a:blip r:embed="rId6"/>
          <a:stretch/>
        </p:blipFill>
        <p:spPr>
          <a:xfrm>
            <a:off x="10159920" y="2238480"/>
            <a:ext cx="6571800" cy="6095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Рисунок 33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111600" y="714240"/>
            <a:ext cx="16735680" cy="10041120"/>
          </a:xfrm>
          <a:prstGeom prst="rect">
            <a:avLst/>
          </a:prstGeom>
          <a:ln w="0">
            <a:noFill/>
          </a:ln>
        </p:spPr>
      </p:pic>
      <p:sp>
        <p:nvSpPr>
          <p:cNvPr id="69" name="default_name 3"/>
          <p:cNvSpPr/>
          <p:nvPr/>
        </p:nvSpPr>
        <p:spPr>
          <a:xfrm>
            <a:off x="714240" y="714240"/>
            <a:ext cx="10084680" cy="81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ffffff"/>
                </a:solidFill>
                <a:latin typeface="Nunito ExtraBold"/>
                <a:ea typeface="Nunito ExtraBold"/>
              </a:rPr>
              <a:t>Обучение модели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sldNum" idx="11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98309698-602D-46B8-A9E5-C8AA6D8934F7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71" name="Рисунок 3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11625120" y="714240"/>
            <a:ext cx="5952240" cy="8857440"/>
          </a:xfrm>
          <a:prstGeom prst="rect">
            <a:avLst/>
          </a:prstGeom>
          <a:ln w="0">
            <a:noFill/>
          </a:ln>
        </p:spPr>
      </p:pic>
      <p:pic>
        <p:nvPicPr>
          <p:cNvPr id="72" name="Рисунок 36" descr="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14558760" y="8813520"/>
            <a:ext cx="2856960" cy="618480"/>
          </a:xfrm>
          <a:prstGeom prst="rect">
            <a:avLst/>
          </a:prstGeom>
          <a:ln w="0">
            <a:noFill/>
          </a:ln>
        </p:spPr>
      </p:pic>
      <p:pic>
        <p:nvPicPr>
          <p:cNvPr id="73" name="Рисунок 37" descr=""/>
          <p:cNvPicPr/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/>
        </p:blipFill>
        <p:spPr>
          <a:xfrm>
            <a:off x="14739840" y="8999280"/>
            <a:ext cx="2494800" cy="246960"/>
          </a:xfrm>
          <a:prstGeom prst="rect">
            <a:avLst/>
          </a:prstGeom>
          <a:ln w="0">
            <a:noFill/>
          </a:ln>
        </p:spPr>
      </p:pic>
      <p:pic>
        <p:nvPicPr>
          <p:cNvPr id="74" name="White_pixel_logoFTC.png 3" descr="preencoded.png"/>
          <p:cNvPicPr/>
          <p:nvPr/>
        </p:nvPicPr>
        <p:blipFill>
          <a:blip r:embed="rId9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pic>
        <p:nvPicPr>
          <p:cNvPr id="75" name="" descr=""/>
          <p:cNvPicPr/>
          <p:nvPr/>
        </p:nvPicPr>
        <p:blipFill>
          <a:blip r:embed="rId10"/>
          <a:stretch/>
        </p:blipFill>
        <p:spPr>
          <a:xfrm>
            <a:off x="2080800" y="1785960"/>
            <a:ext cx="12265920" cy="702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Рисунок 40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406800" y="1743480"/>
            <a:ext cx="11143440" cy="6685920"/>
          </a:xfrm>
          <a:prstGeom prst="rect">
            <a:avLst/>
          </a:prstGeom>
          <a:ln w="0">
            <a:noFill/>
          </a:ln>
        </p:spPr>
      </p:pic>
      <p:sp>
        <p:nvSpPr>
          <p:cNvPr id="77" name="default_name 5"/>
          <p:cNvSpPr/>
          <p:nvPr/>
        </p:nvSpPr>
        <p:spPr>
          <a:xfrm>
            <a:off x="714240" y="714240"/>
            <a:ext cx="10084680" cy="81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ffffff"/>
                </a:solidFill>
                <a:latin typeface="Nunito ExtraBold"/>
                <a:ea typeface="Nunito ExtraBold"/>
              </a:rPr>
              <a:t>Схема обучения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" name="PlaceHolder 1"/>
          <p:cNvSpPr>
            <a:spLocks noGrp="1"/>
          </p:cNvSpPr>
          <p:nvPr>
            <p:ph type="sldNum" idx="12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F18116F9-5F5E-4642-841E-C5A132155E57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79" name="Рисунок 41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11625120" y="714240"/>
            <a:ext cx="5952240" cy="8857440"/>
          </a:xfrm>
          <a:prstGeom prst="rect">
            <a:avLst/>
          </a:prstGeom>
          <a:ln w="0">
            <a:noFill/>
          </a:ln>
        </p:spPr>
      </p:pic>
      <p:pic>
        <p:nvPicPr>
          <p:cNvPr id="80" name="White_pixel_logoFTC.png 5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pic>
        <p:nvPicPr>
          <p:cNvPr id="81" name="" descr=""/>
          <p:cNvPicPr/>
          <p:nvPr/>
        </p:nvPicPr>
        <p:blipFill>
          <a:blip r:embed="rId6"/>
          <a:srcRect l="0" t="49682" r="0" b="0"/>
          <a:stretch/>
        </p:blipFill>
        <p:spPr>
          <a:xfrm rot="16181400">
            <a:off x="6778080" y="569880"/>
            <a:ext cx="4132080" cy="14460480"/>
          </a:xfrm>
          <a:prstGeom prst="rect">
            <a:avLst/>
          </a:prstGeom>
          <a:ln w="0">
            <a:noFill/>
          </a:ln>
        </p:spPr>
      </p:pic>
      <p:pic>
        <p:nvPicPr>
          <p:cNvPr id="82" name="" descr=""/>
          <p:cNvPicPr/>
          <p:nvPr/>
        </p:nvPicPr>
        <p:blipFill>
          <a:blip r:embed="rId7"/>
          <a:srcRect l="0" t="0" r="0" b="50141"/>
          <a:stretch/>
        </p:blipFill>
        <p:spPr>
          <a:xfrm rot="16191600">
            <a:off x="5519520" y="-3426120"/>
            <a:ext cx="4075560" cy="14132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4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714240" y="2019240"/>
            <a:ext cx="16688880" cy="6516000"/>
          </a:xfrm>
          <a:prstGeom prst="rect">
            <a:avLst/>
          </a:prstGeom>
          <a:ln w="0">
            <a:noFill/>
          </a:ln>
          <a:effectLst>
            <a:outerShdw blurRad="317520" dir="2700000" dist="100805" rotWithShape="0">
              <a:srgbClr val="000000">
                <a:alpha val="40000"/>
              </a:srgbClr>
            </a:outerShdw>
          </a:effectLst>
        </p:spPr>
      </p:pic>
      <p:pic>
        <p:nvPicPr>
          <p:cNvPr id="84" name="Black_pixel_logoFTC.png 4" descr="preencoded.png"/>
          <p:cNvPicPr/>
          <p:nvPr/>
        </p:nvPicPr>
        <p:blipFill>
          <a:blip r:embed="rId3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sp>
        <p:nvSpPr>
          <p:cNvPr id="85" name="default_name 8"/>
          <p:cNvSpPr/>
          <p:nvPr/>
        </p:nvSpPr>
        <p:spPr>
          <a:xfrm>
            <a:off x="714240" y="714240"/>
            <a:ext cx="16887240" cy="81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000000"/>
                </a:solidFill>
                <a:latin typeface="Nunito ExtraBold"/>
                <a:ea typeface="Nunito ExtraBold"/>
              </a:rPr>
              <a:t>Веб интерфейс и загрузка мрт снимков</a:t>
            </a:r>
            <a:endParaRPr b="0" lang="ru-R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1"/>
          <p:cNvSpPr>
            <a:spLocks noGrp="1"/>
          </p:cNvSpPr>
          <p:nvPr>
            <p:ph type="sldNum" idx="13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EFE34956-0FC5-4F55-8810-C81BCD30CC97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87" name="" descr=""/>
          <p:cNvPicPr/>
          <p:nvPr/>
        </p:nvPicPr>
        <p:blipFill>
          <a:blip r:embed="rId4"/>
          <a:stretch/>
        </p:blipFill>
        <p:spPr>
          <a:xfrm>
            <a:off x="433080" y="1820880"/>
            <a:ext cx="9826200" cy="5124240"/>
          </a:xfrm>
          <a:prstGeom prst="rect">
            <a:avLst/>
          </a:prstGeom>
          <a:ln w="0">
            <a:noFill/>
          </a:ln>
        </p:spPr>
      </p:pic>
      <p:sp>
        <p:nvSpPr>
          <p:cNvPr id="88" name="Text 5"/>
          <p:cNvSpPr/>
          <p:nvPr/>
        </p:nvSpPr>
        <p:spPr>
          <a:xfrm>
            <a:off x="10463400" y="2019240"/>
            <a:ext cx="7143840" cy="280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Загрузка МРТ снимка, а так же возможность быстрого тестирования роботоспособности модели на уже заготовленном датасете .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Выдача: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Примерный прогноз по МРТ снимку и рекомендации для врача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5"/>
          <a:stretch/>
        </p:blipFill>
        <p:spPr>
          <a:xfrm>
            <a:off x="10463400" y="4822200"/>
            <a:ext cx="5887080" cy="3520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Рисунок 8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932508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r="2700000" dist="100805" rotWithShape="0">
              <a:srgbClr val="000000">
                <a:alpha val="40000"/>
              </a:srgbClr>
            </a:outerShdw>
          </a:effectLst>
        </p:spPr>
      </p:pic>
      <p:pic>
        <p:nvPicPr>
          <p:cNvPr id="91" name="Рисунок 9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14240" y="2019240"/>
            <a:ext cx="8247960" cy="6516000"/>
          </a:xfrm>
          <a:prstGeom prst="rect">
            <a:avLst/>
          </a:prstGeom>
          <a:ln w="0">
            <a:noFill/>
          </a:ln>
          <a:effectLst>
            <a:outerShdw blurRad="317520" dir="2700000" dist="100805" rotWithShape="0">
              <a:srgbClr val="000000">
                <a:alpha val="40000"/>
              </a:srgbClr>
            </a:outerShdw>
          </a:effectLst>
        </p:spPr>
      </p:pic>
      <p:pic>
        <p:nvPicPr>
          <p:cNvPr id="92" name="Black_pixel_logoFTC.png 2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2240" cy="551880"/>
          </a:xfrm>
          <a:prstGeom prst="rect">
            <a:avLst/>
          </a:prstGeom>
          <a:ln w="0">
            <a:noFill/>
          </a:ln>
        </p:spPr>
      </p:pic>
      <p:sp>
        <p:nvSpPr>
          <p:cNvPr id="93" name="default_name 6"/>
          <p:cNvSpPr/>
          <p:nvPr/>
        </p:nvSpPr>
        <p:spPr>
          <a:xfrm>
            <a:off x="714240" y="714240"/>
            <a:ext cx="12558600" cy="81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000000"/>
                </a:solidFill>
                <a:latin typeface="Nunito ExtraBold"/>
                <a:ea typeface="Nunito ExtraBold"/>
              </a:rPr>
              <a:t>Экономическая эффективность</a:t>
            </a:r>
            <a:endParaRPr b="0" lang="ru-R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 2"/>
          <p:cNvSpPr/>
          <p:nvPr/>
        </p:nvSpPr>
        <p:spPr>
          <a:xfrm>
            <a:off x="1324080" y="2322720"/>
            <a:ext cx="6680520" cy="500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Затраты на разработку: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70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0 рублей (бесплатные инструменты)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70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Google Colab, Python, открытые библиотеки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70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Бесплатный датасет с Kaggle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Польза от внедрения: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88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Экономия времени: с 15 до 2 минут на анализ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88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Масштабируемость: работает на обычном ПК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88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Доступность: не требует лицензий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1"/>
          <p:cNvSpPr>
            <a:spLocks noGrp="1"/>
          </p:cNvSpPr>
          <p:nvPr>
            <p:ph type="sldNum" idx="14"/>
          </p:nvPr>
        </p:nvSpPr>
        <p:spPr>
          <a:xfrm>
            <a:off x="17465040" y="9669960"/>
            <a:ext cx="799200" cy="29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4AAE5744-3930-4903-98ED-74FA6EB5522D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96" name="" descr=""/>
          <p:cNvPicPr/>
          <p:nvPr/>
        </p:nvPicPr>
        <p:blipFill>
          <a:blip r:embed="rId6"/>
          <a:stretch/>
        </p:blipFill>
        <p:spPr>
          <a:xfrm>
            <a:off x="10035720" y="2077200"/>
            <a:ext cx="6902280" cy="6458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</TotalTime>
  <Application>LibreOffice/24.2.4.2$Windows_X86_64 LibreOffice_project/51a6219feb6075d9a4c46691dcfe0cd9c4fff3c2</Application>
  <AppVersion>15.0000</AppVersion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2025-10-16T18:17:35Z</dcterms:created>
  <dc:creator>PptxGenJS</dc:creator>
  <dc:description/>
  <dc:language>ru-RU</dc:language>
  <cp:lastModifiedBy/>
  <dcterms:modified xsi:type="dcterms:W3CDTF">2025-12-19T05:58:55Z</dcterms:modified>
  <cp:revision>21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r8>62</vt:r8>
  </property>
  <property fmtid="{D5CDD505-2E9C-101B-9397-08002B2CF9AE}" pid="3" name="PresentationFormat">
    <vt:lpwstr>Произвольный</vt:lpwstr>
  </property>
  <property fmtid="{D5CDD505-2E9C-101B-9397-08002B2CF9AE}" pid="4" name="Slides">
    <vt:r8>62</vt:r8>
  </property>
</Properties>
</file>